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7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 showGuides="1"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68313" y="1196975"/>
            <a:ext cx="8207375" cy="108267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en-US" altLang="zh-CN" noProof="0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69900" y="2422525"/>
            <a:ext cx="8212138" cy="17526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en-US" altLang="zh-CN" noProof="0" smtClean="0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74750"/>
            <a:ext cx="40386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74750"/>
            <a:ext cx="40386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5937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5937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Picture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457200" y="1174750"/>
            <a:ext cx="82296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7.jpeg"/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6.png"/><Relationship Id="rId1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8.png"/><Relationship Id="rId3" Type="http://schemas.openxmlformats.org/officeDocument/2006/relationships/image" Target="../media/image15.png"/><Relationship Id="rId2" Type="http://schemas.openxmlformats.org/officeDocument/2006/relationships/image" Target="../media/image5.jpeg"/><Relationship Id="rId1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4.png"/><Relationship Id="rId3" Type="http://schemas.openxmlformats.org/officeDocument/2006/relationships/image" Target="../media/image28.png"/><Relationship Id="rId2" Type="http://schemas.openxmlformats.org/officeDocument/2006/relationships/image" Target="../media/image5.jpeg"/><Relationship Id="rId1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ngwing.com (34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113155" y="4302125"/>
            <a:ext cx="3895725" cy="38957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7855" y="242570"/>
            <a:ext cx="7453630" cy="1393825"/>
          </a:xfrm>
        </p:spPr>
        <p:txBody>
          <a:bodyPr>
            <a:normAutofit/>
          </a:bodyPr>
          <a:lstStyle/>
          <a:p>
            <a:r>
              <a:rPr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World Food Day</a:t>
            </a:r>
            <a:r>
              <a:rPr lang="en-US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Celebration </a:t>
            </a:r>
            <a:r>
              <a:rPr dirty="0"/>
              <a:t>🌍🍞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7780" y="1344930"/>
            <a:ext cx="5895340" cy="1503045"/>
          </a:xfrm>
        </p:spPr>
        <p:txBody>
          <a:bodyPr>
            <a:normAutofit fontScale="70000"/>
          </a:bodyPr>
          <a:lstStyle/>
          <a:p>
            <a:r>
              <a:rPr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Staples of the World</a:t>
            </a:r>
            <a:endParaRPr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Global Food Research &amp; Cultural Celebration</a:t>
            </a:r>
            <a:endParaRPr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Thursday, 16th October, 2025</a:t>
            </a:r>
            <a:endParaRPr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" name="Picture 3" descr="pngwing.com (4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2315210"/>
            <a:ext cx="7021195" cy="479933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>
                <a:ln w="15875"/>
                <a:gradFill>
                  <a:gsLst>
                    <a:gs pos="0">
                      <a:schemeClr val="accent1">
                        <a:hueMod val="80000"/>
                      </a:schemeClr>
                    </a:gs>
                    <a:gs pos="100000">
                      <a:schemeClr val="accent1">
                        <a:alpha val="100000"/>
                      </a:schemeClr>
                    </a:gs>
                  </a:gsLst>
                  <a:lin ang="2700000" scaled="0"/>
                </a:gradFill>
                <a:effectLst/>
              </a:rPr>
              <a:t>Introduction</a:t>
            </a:r>
            <a:endParaRPr>
              <a:ln w="15875"/>
              <a:gradFill>
                <a:gsLst>
                  <a:gs pos="0">
                    <a:schemeClr val="accent1">
                      <a:hueMod val="80000"/>
                    </a:schemeClr>
                  </a:gs>
                  <a:gs pos="100000">
                    <a:schemeClr val="accent1">
                      <a:alpha val="100000"/>
                    </a:schemeClr>
                  </a:gs>
                </a:gsLst>
                <a:lin ang="2700000" scaled="0"/>
              </a:gra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World Food Day celebrates food as a universal right.</a:t>
            </a:r>
          </a:p>
          <a:p>
            <a:r>
              <a:t>This programme combines global staple food research with cultural celebration,</a:t>
            </a:r>
          </a:p>
          <a:p>
            <a:r>
              <a:t>highlighting how food connects nations, cultures, and people.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>
                <a:ln w="15875"/>
                <a:gradFill>
                  <a:gsLst>
                    <a:gs pos="0">
                      <a:schemeClr val="accent1">
                        <a:hueMod val="80000"/>
                      </a:schemeClr>
                    </a:gs>
                    <a:gs pos="100000">
                      <a:schemeClr val="accent1">
                        <a:alpha val="100000"/>
                      </a:schemeClr>
                    </a:gs>
                  </a:gsLst>
                  <a:lin ang="2700000" scaled="0"/>
                </a:gradFill>
                <a:effectLst/>
              </a:rPr>
              <a:t>About World Food Day</a:t>
            </a:r>
            <a:endParaRPr>
              <a:ln w="15875"/>
              <a:gradFill>
                <a:gsLst>
                  <a:gs pos="0">
                    <a:schemeClr val="accent1">
                      <a:hueMod val="80000"/>
                    </a:schemeClr>
                  </a:gs>
                  <a:gs pos="100000">
                    <a:schemeClr val="accent1">
                      <a:alpha val="100000"/>
                    </a:schemeClr>
                  </a:gs>
                </a:gsLst>
                <a:lin ang="2700000" scaled="0"/>
              </a:gra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74750"/>
            <a:ext cx="8229600" cy="2771775"/>
          </a:xfrm>
        </p:spPr>
        <p:txBody>
          <a:bodyPr/>
          <a:lstStyle/>
          <a:p>
            <a:r>
              <a:t>Observed annually on 16th October.</a:t>
            </a:r>
          </a:p>
          <a:p>
            <a:r>
              <a:t>Raises awareness about hunger, food security, and climate change.</a:t>
            </a:r>
          </a:p>
          <a:p>
            <a:r>
              <a:t>Promotes sustainable agriculture and global unity.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2" grpId="3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>
                <a:ln w="15875"/>
                <a:gradFill>
                  <a:gsLst>
                    <a:gs pos="0">
                      <a:schemeClr val="accent1">
                        <a:hueMod val="80000"/>
                      </a:schemeClr>
                    </a:gs>
                    <a:gs pos="100000">
                      <a:schemeClr val="accent1">
                        <a:alpha val="100000"/>
                      </a:schemeClr>
                    </a:gs>
                  </a:gsLst>
                  <a:lin ang="2700000" scaled="0"/>
                </a:gradFill>
                <a:effectLst/>
              </a:rPr>
              <a:t>Staples of the World</a:t>
            </a:r>
            <a:endParaRPr>
              <a:ln w="15875"/>
              <a:gradFill>
                <a:gsLst>
                  <a:gs pos="0">
                    <a:schemeClr val="accent1">
                      <a:hueMod val="80000"/>
                    </a:schemeClr>
                  </a:gs>
                  <a:gs pos="100000">
                    <a:schemeClr val="accent1">
                      <a:alpha val="100000"/>
                    </a:schemeClr>
                  </a:gs>
                </a:gsLst>
                <a:lin ang="2700000" scaled="0"/>
              </a:gra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42975"/>
            <a:ext cx="8229600" cy="2788285"/>
          </a:xfrm>
        </p:spPr>
        <p:txBody>
          <a:bodyPr/>
          <a:lstStyle/>
          <a:p>
            <a:r>
              <a:t>Staple foods are eaten regularly and provide major energy.</a:t>
            </a:r>
          </a:p>
          <a:p>
            <a:r>
              <a:t>They depend on climate, soil, and culture.</a:t>
            </a:r>
          </a:p>
          <a:p>
            <a:r>
              <a:t>Students researched major staple foods consumed globally.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>
                <a:ln w="15875"/>
                <a:gradFill>
                  <a:gsLst>
                    <a:gs pos="0">
                      <a:schemeClr val="accent1">
                        <a:hueMod val="80000"/>
                      </a:schemeClr>
                    </a:gs>
                    <a:gs pos="100000">
                      <a:schemeClr val="accent1">
                        <a:alpha val="100000"/>
                      </a:schemeClr>
                    </a:gs>
                  </a:gsLst>
                  <a:lin ang="2700000" scaled="0"/>
                </a:gradFill>
                <a:effectLst/>
              </a:rPr>
              <a:t>Rice</a:t>
            </a:r>
            <a:endParaRPr>
              <a:ln w="15875"/>
              <a:gradFill>
                <a:gsLst>
                  <a:gs pos="0">
                    <a:schemeClr val="accent1">
                      <a:hueMod val="80000"/>
                    </a:schemeClr>
                  </a:gs>
                  <a:gs pos="100000">
                    <a:schemeClr val="accent1">
                      <a:alpha val="100000"/>
                    </a:schemeClr>
                  </a:gs>
                </a:gsLst>
                <a:lin ang="2700000" scaled="0"/>
              </a:gra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74750"/>
            <a:ext cx="8229600" cy="1783080"/>
          </a:xfrm>
        </p:spPr>
        <p:txBody>
          <a:bodyPr/>
          <a:lstStyle/>
          <a:p>
            <a:r>
              <a:t>Consumed widely in Asia and Africa.</a:t>
            </a:r>
          </a:p>
          <a:p>
            <a:r>
              <a:t>A major energy source for over half of the world.</a:t>
            </a:r>
          </a:p>
          <a:p/>
          <a:p>
            <a:pPr marL="0" indent="0">
              <a:buNone/>
            </a:pPr>
          </a:p>
        </p:txBody>
      </p:sp>
      <p:pic>
        <p:nvPicPr>
          <p:cNvPr id="4" name="Picture 3" descr="brlp7gk_uncooked-rice-or-rice-grains_625x300_18_August_2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4830" y="3175635"/>
            <a:ext cx="4261485" cy="3147060"/>
          </a:xfrm>
          <a:prstGeom prst="rect">
            <a:avLst/>
          </a:prstGeom>
        </p:spPr>
      </p:pic>
      <p:pic>
        <p:nvPicPr>
          <p:cNvPr id="5" name="Picture 4" descr="nigerian-fried-rice-recipe-img-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0765" y="3359150"/>
            <a:ext cx="2910840" cy="296037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>
                <a:ln w="15875"/>
                <a:gradFill>
                  <a:gsLst>
                    <a:gs pos="0">
                      <a:schemeClr val="accent1">
                        <a:hueMod val="80000"/>
                      </a:schemeClr>
                    </a:gs>
                    <a:gs pos="100000">
                      <a:schemeClr val="accent1">
                        <a:alpha val="100000"/>
                      </a:schemeClr>
                    </a:gs>
                  </a:gsLst>
                  <a:lin ang="2700000" scaled="0"/>
                </a:gradFill>
                <a:effectLst/>
              </a:rPr>
              <a:t>Maize (Corn)</a:t>
            </a:r>
            <a:endParaRPr>
              <a:ln w="15875"/>
              <a:gradFill>
                <a:gsLst>
                  <a:gs pos="0">
                    <a:schemeClr val="accent1">
                      <a:hueMod val="80000"/>
                    </a:schemeClr>
                  </a:gs>
                  <a:gs pos="100000">
                    <a:schemeClr val="accent1">
                      <a:alpha val="100000"/>
                    </a:schemeClr>
                  </a:gs>
                </a:gsLst>
                <a:lin ang="2700000" scaled="0"/>
              </a:gra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74750"/>
            <a:ext cx="8229600" cy="1416050"/>
          </a:xfrm>
        </p:spPr>
        <p:txBody>
          <a:bodyPr/>
          <a:lstStyle/>
          <a:p>
            <a:r>
              <a:t>Popular in Africa and the Americas.</a:t>
            </a:r>
          </a:p>
          <a:p>
            <a:r>
              <a:t>Used for food, feed, and industry.</a:t>
            </a:r>
          </a:p>
          <a:p/>
          <a:p>
            <a:pPr marL="0" indent="0">
              <a:buNone/>
            </a:pPr>
          </a:p>
        </p:txBody>
      </p:sp>
      <p:pic>
        <p:nvPicPr>
          <p:cNvPr id="4" name="Picture 3" descr="pngwing.com (7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8955" y="2711450"/>
            <a:ext cx="6066155" cy="36766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pngwing.com (11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48250" y="3684270"/>
            <a:ext cx="3220085" cy="24149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>
                <a:ln w="15875"/>
                <a:gradFill>
                  <a:gsLst>
                    <a:gs pos="0">
                      <a:schemeClr val="accent1">
                        <a:hueMod val="80000"/>
                      </a:schemeClr>
                    </a:gs>
                    <a:gs pos="100000">
                      <a:schemeClr val="accent1">
                        <a:alpha val="100000"/>
                      </a:schemeClr>
                    </a:gs>
                  </a:gsLst>
                  <a:lin ang="2700000" scaled="0"/>
                </a:gradFill>
                <a:effectLst/>
              </a:rPr>
              <a:t>Wheat</a:t>
            </a:r>
            <a:endParaRPr>
              <a:ln w="15875"/>
              <a:gradFill>
                <a:gsLst>
                  <a:gs pos="0">
                    <a:schemeClr val="accent1">
                      <a:hueMod val="80000"/>
                    </a:schemeClr>
                  </a:gs>
                  <a:gs pos="100000">
                    <a:schemeClr val="accent1">
                      <a:alpha val="100000"/>
                    </a:schemeClr>
                  </a:gs>
                </a:gsLst>
                <a:lin ang="2700000" scaled="0"/>
              </a:gra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74750"/>
            <a:ext cx="8229600" cy="1760220"/>
          </a:xfrm>
        </p:spPr>
        <p:txBody>
          <a:bodyPr/>
          <a:lstStyle/>
          <a:p>
            <a:r>
              <a:t>Common in Europe, Middle East, and India.</a:t>
            </a:r>
          </a:p>
          <a:p>
            <a:r>
              <a:t>Used for bread, pasta, and pastries.</a:t>
            </a:r>
          </a:p>
          <a:p>
            <a:pPr marL="0" indent="0">
              <a:buNone/>
            </a:pPr>
          </a:p>
        </p:txBody>
      </p:sp>
      <p:pic>
        <p:nvPicPr>
          <p:cNvPr id="4" name="Picture 3" descr="pngwing.com (8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63140"/>
            <a:ext cx="4987925" cy="4987925"/>
          </a:xfrm>
          <a:prstGeom prst="rect">
            <a:avLst/>
          </a:prstGeom>
        </p:spPr>
      </p:pic>
      <p:pic>
        <p:nvPicPr>
          <p:cNvPr id="6" name="Picture 5" descr="pngwing.com (10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4716780"/>
            <a:ext cx="3288030" cy="219202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>
                <a:ln w="15875"/>
                <a:gradFill>
                  <a:gsLst>
                    <a:gs pos="0">
                      <a:schemeClr val="accent1">
                        <a:hueMod val="80000"/>
                      </a:schemeClr>
                    </a:gs>
                    <a:gs pos="100000">
                      <a:schemeClr val="accent1">
                        <a:alpha val="100000"/>
                      </a:schemeClr>
                    </a:gs>
                  </a:gsLst>
                  <a:lin ang="2700000" scaled="0"/>
                </a:gradFill>
                <a:effectLst/>
              </a:rPr>
              <a:t>Potatoes</a:t>
            </a:r>
            <a:endParaRPr>
              <a:ln w="15875"/>
              <a:gradFill>
                <a:gsLst>
                  <a:gs pos="0">
                    <a:schemeClr val="accent1">
                      <a:hueMod val="80000"/>
                    </a:schemeClr>
                  </a:gs>
                  <a:gs pos="100000">
                    <a:schemeClr val="accent1">
                      <a:alpha val="100000"/>
                    </a:schemeClr>
                  </a:gs>
                </a:gsLst>
                <a:lin ang="2700000" scaled="0"/>
              </a:gra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74750"/>
            <a:ext cx="8229600" cy="1388110"/>
          </a:xfrm>
        </p:spPr>
        <p:txBody>
          <a:bodyPr/>
          <a:lstStyle/>
          <a:p>
            <a:r>
              <a:t>Widely eaten in Europe and America.</a:t>
            </a:r>
          </a:p>
          <a:p>
            <a:r>
              <a:t>Easy to grow and rich in carbohydrates.</a:t>
            </a:r>
          </a:p>
          <a:p/>
          <a:p>
            <a:pPr marL="0" indent="0">
              <a:buNone/>
            </a:pPr>
          </a:p>
        </p:txBody>
      </p:sp>
      <p:pic>
        <p:nvPicPr>
          <p:cNvPr id="5" name="Picture 4" descr="pngwing.com (15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27855" y="4307840"/>
            <a:ext cx="3256280" cy="2058670"/>
          </a:xfrm>
          <a:prstGeom prst="rect">
            <a:avLst/>
          </a:prstGeom>
        </p:spPr>
      </p:pic>
      <p:pic>
        <p:nvPicPr>
          <p:cNvPr id="6" name="Picture 5" descr="pngwing.com (14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590" y="3282315"/>
            <a:ext cx="4629150" cy="308419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>
                <a:ln w="15875"/>
                <a:gradFill>
                  <a:gsLst>
                    <a:gs pos="0">
                      <a:schemeClr val="accent1">
                        <a:hueMod val="80000"/>
                      </a:schemeClr>
                    </a:gs>
                    <a:gs pos="100000">
                      <a:schemeClr val="accent1">
                        <a:alpha val="100000"/>
                      </a:schemeClr>
                    </a:gs>
                  </a:gsLst>
                  <a:lin ang="2700000" scaled="0"/>
                </a:gradFill>
                <a:effectLst/>
              </a:rPr>
              <a:t>Plantains</a:t>
            </a:r>
            <a:endParaRPr>
              <a:ln w="15875"/>
              <a:gradFill>
                <a:gsLst>
                  <a:gs pos="0">
                    <a:schemeClr val="accent1">
                      <a:hueMod val="80000"/>
                    </a:schemeClr>
                  </a:gs>
                  <a:gs pos="100000">
                    <a:schemeClr val="accent1">
                      <a:alpha val="100000"/>
                    </a:schemeClr>
                  </a:gs>
                </a:gsLst>
                <a:lin ang="2700000" scaled="0"/>
              </a:gra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74750"/>
            <a:ext cx="8229600" cy="1421765"/>
          </a:xfrm>
        </p:spPr>
        <p:txBody>
          <a:bodyPr/>
          <a:lstStyle/>
          <a:p>
            <a:r>
              <a:t>Popular in Africa and the Caribbean.</a:t>
            </a:r>
          </a:p>
          <a:p>
            <a:r>
              <a:t>Usually cooked and energy-rich.</a:t>
            </a:r>
          </a:p>
          <a:p/>
          <a:p>
            <a:pPr marL="0" indent="0">
              <a:buNone/>
            </a:pPr>
          </a:p>
        </p:txBody>
      </p:sp>
      <p:pic>
        <p:nvPicPr>
          <p:cNvPr id="4" name="Picture 3" descr="pngwing.com (16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85925" y="2847975"/>
            <a:ext cx="5059045" cy="341185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imply-Recipes-Tapioca-Pudding-LEAD-1-9fc50466fd33411eb56e9362f243362a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76675" y="4696460"/>
            <a:ext cx="1461135" cy="187896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>
                <a:ln w="15875"/>
                <a:gradFill>
                  <a:gsLst>
                    <a:gs pos="0">
                      <a:schemeClr val="accent1">
                        <a:hueMod val="80000"/>
                      </a:schemeClr>
                    </a:gs>
                    <a:gs pos="100000">
                      <a:schemeClr val="accent1">
                        <a:alpha val="100000"/>
                      </a:schemeClr>
                    </a:gs>
                  </a:gsLst>
                  <a:lin ang="2700000" scaled="0"/>
                </a:gradFill>
                <a:effectLst/>
              </a:rPr>
              <a:t>Cassava</a:t>
            </a:r>
            <a:endParaRPr>
              <a:ln w="15875"/>
              <a:gradFill>
                <a:gsLst>
                  <a:gs pos="0">
                    <a:schemeClr val="accent1">
                      <a:hueMod val="80000"/>
                    </a:schemeClr>
                  </a:gs>
                  <a:gs pos="100000">
                    <a:schemeClr val="accent1">
                      <a:alpha val="100000"/>
                    </a:schemeClr>
                  </a:gs>
                </a:gsLst>
                <a:lin ang="2700000" scaled="0"/>
              </a:gra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74750"/>
            <a:ext cx="8229600" cy="1317625"/>
          </a:xfrm>
        </p:spPr>
        <p:txBody>
          <a:bodyPr/>
          <a:lstStyle/>
          <a:p>
            <a:r>
              <a:t>A major African staple.</a:t>
            </a:r>
          </a:p>
          <a:p>
            <a:r>
              <a:t>Used to make garri, fufu, and tapioca.</a:t>
            </a:r>
          </a:p>
          <a:p>
            <a:pPr marL="0" indent="0">
              <a:buNone/>
            </a:pPr>
          </a:p>
        </p:txBody>
      </p:sp>
      <p:pic>
        <p:nvPicPr>
          <p:cNvPr id="4" name="Picture 3" descr="pngwing.com (19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295" y="2626360"/>
            <a:ext cx="3357245" cy="3346450"/>
          </a:xfrm>
          <a:prstGeom prst="rect">
            <a:avLst/>
          </a:prstGeom>
        </p:spPr>
      </p:pic>
      <p:pic>
        <p:nvPicPr>
          <p:cNvPr id="7" name="Picture 6" descr="0_6-CGNLRtNAIJ7iMr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8405" y="2945765"/>
            <a:ext cx="1894840" cy="1894840"/>
          </a:xfrm>
          <a:prstGeom prst="rect">
            <a:avLst/>
          </a:prstGeom>
        </p:spPr>
      </p:pic>
      <p:pic>
        <p:nvPicPr>
          <p:cNvPr id="6" name="Picture 5" descr="Garri-–-Cassava-flakes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76545" y="3429000"/>
            <a:ext cx="2345055" cy="234505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>
                <a:ln w="15875"/>
                <a:gradFill>
                  <a:gsLst>
                    <a:gs pos="0">
                      <a:schemeClr val="accent1">
                        <a:hueMod val="80000"/>
                      </a:schemeClr>
                    </a:gs>
                    <a:gs pos="100000">
                      <a:schemeClr val="accent1">
                        <a:alpha val="100000"/>
                      </a:schemeClr>
                    </a:gs>
                  </a:gsLst>
                  <a:lin ang="2700000" scaled="0"/>
                </a:gradFill>
                <a:effectLst/>
              </a:rPr>
              <a:t>Barley</a:t>
            </a:r>
            <a:endParaRPr>
              <a:ln w="15875"/>
              <a:gradFill>
                <a:gsLst>
                  <a:gs pos="0">
                    <a:schemeClr val="accent1">
                      <a:hueMod val="80000"/>
                    </a:schemeClr>
                  </a:gs>
                  <a:gs pos="100000">
                    <a:schemeClr val="accent1">
                      <a:alpha val="100000"/>
                    </a:schemeClr>
                  </a:gs>
                </a:gsLst>
                <a:lin ang="2700000" scaled="0"/>
              </a:gra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74750"/>
            <a:ext cx="8229600" cy="1316355"/>
          </a:xfrm>
        </p:spPr>
        <p:txBody>
          <a:bodyPr/>
          <a:lstStyle/>
          <a:p>
            <a:r>
              <a:t>Grown in cooler regions.</a:t>
            </a:r>
          </a:p>
          <a:p>
            <a:r>
              <a:t>Used for food, animal feed, and beverages.</a:t>
            </a:r>
          </a:p>
        </p:txBody>
      </p:sp>
      <p:pic>
        <p:nvPicPr>
          <p:cNvPr id="4" name="Picture 3" descr="pngwing.com (20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98145" y="2712720"/>
            <a:ext cx="4857750" cy="3589655"/>
          </a:xfrm>
          <a:prstGeom prst="rect">
            <a:avLst/>
          </a:prstGeom>
        </p:spPr>
      </p:pic>
      <p:pic>
        <p:nvPicPr>
          <p:cNvPr id="5" name="Picture 4" descr="pngwing.com (22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9320" y="2247265"/>
            <a:ext cx="2478405" cy="2478405"/>
          </a:xfrm>
          <a:prstGeom prst="rect">
            <a:avLst/>
          </a:prstGeom>
        </p:spPr>
      </p:pic>
      <p:pic>
        <p:nvPicPr>
          <p:cNvPr id="7" name="Picture 6" descr="Hay-Barley-For-Feed-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4695" y="4525645"/>
            <a:ext cx="2827655" cy="1877060"/>
          </a:xfrm>
          <a:prstGeom prst="rect">
            <a:avLst/>
          </a:prstGeom>
        </p:spPr>
      </p:pic>
      <p:sp>
        <p:nvSpPr>
          <p:cNvPr id="8" name="Text Box 7"/>
          <p:cNvSpPr txBox="1"/>
          <p:nvPr/>
        </p:nvSpPr>
        <p:spPr>
          <a:xfrm>
            <a:off x="7774940" y="3288665"/>
            <a:ext cx="3048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ngwing.com (24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42945" y="3280410"/>
            <a:ext cx="3870325" cy="208724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>
                <a:ln w="15875"/>
                <a:gradFill>
                  <a:gsLst>
                    <a:gs pos="0">
                      <a:schemeClr val="accent1">
                        <a:hueMod val="80000"/>
                      </a:schemeClr>
                    </a:gs>
                    <a:gs pos="100000">
                      <a:schemeClr val="accent1">
                        <a:alpha val="100000"/>
                      </a:schemeClr>
                    </a:gs>
                  </a:gsLst>
                  <a:lin ang="2700000" scaled="0"/>
                </a:gradFill>
                <a:effectLst/>
              </a:rPr>
              <a:t>Millet</a:t>
            </a:r>
            <a:endParaRPr>
              <a:ln w="15875"/>
              <a:gradFill>
                <a:gsLst>
                  <a:gs pos="0">
                    <a:schemeClr val="accent1">
                      <a:hueMod val="80000"/>
                    </a:schemeClr>
                  </a:gs>
                  <a:gs pos="100000">
                    <a:schemeClr val="accent1">
                      <a:alpha val="100000"/>
                    </a:schemeClr>
                  </a:gs>
                </a:gsLst>
                <a:lin ang="2700000" scaled="0"/>
              </a:gra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74750"/>
            <a:ext cx="8229600" cy="1351915"/>
          </a:xfrm>
        </p:spPr>
        <p:txBody>
          <a:bodyPr/>
          <a:lstStyle/>
          <a:p>
            <a:r>
              <a:t>Common in dry regions.</a:t>
            </a:r>
          </a:p>
          <a:p>
            <a:r>
              <a:t>Nutritious and climate-resilient.</a:t>
            </a:r>
          </a:p>
        </p:txBody>
      </p:sp>
      <p:pic>
        <p:nvPicPr>
          <p:cNvPr id="4" name="Picture 3" descr="pngwing.com (25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635" y="3584575"/>
            <a:ext cx="4685030" cy="257619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>
                <a:ln w="15875"/>
                <a:gradFill>
                  <a:gsLst>
                    <a:gs pos="0">
                      <a:schemeClr val="accent1">
                        <a:hueMod val="80000"/>
                      </a:schemeClr>
                    </a:gs>
                    <a:gs pos="100000">
                      <a:schemeClr val="accent1">
                        <a:alpha val="100000"/>
                      </a:schemeClr>
                    </a:gs>
                  </a:gsLst>
                  <a:lin ang="2700000" scaled="0"/>
                </a:gradFill>
                <a:effectLst/>
              </a:rPr>
              <a:t>Legumes</a:t>
            </a:r>
            <a:endParaRPr>
              <a:ln w="15875"/>
              <a:gradFill>
                <a:gsLst>
                  <a:gs pos="0">
                    <a:schemeClr val="accent1">
                      <a:hueMod val="80000"/>
                    </a:schemeClr>
                  </a:gs>
                  <a:gs pos="100000">
                    <a:schemeClr val="accent1">
                      <a:alpha val="100000"/>
                    </a:schemeClr>
                  </a:gs>
                </a:gsLst>
                <a:lin ang="2700000" scaled="0"/>
              </a:gra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74750"/>
            <a:ext cx="8229600" cy="1254125"/>
          </a:xfrm>
        </p:spPr>
        <p:txBody>
          <a:bodyPr/>
          <a:lstStyle/>
          <a:p>
            <a:r>
              <a:t>Includes beans and lentils.</a:t>
            </a:r>
          </a:p>
          <a:p>
            <a:r>
              <a:t>High in protein and essential nutrients.</a:t>
            </a:r>
          </a:p>
          <a:p/>
          <a:p>
            <a:pPr marL="0" indent="0">
              <a:buNone/>
            </a:pPr>
          </a:p>
        </p:txBody>
      </p:sp>
      <p:pic>
        <p:nvPicPr>
          <p:cNvPr id="4" name="Picture 3" descr="pngwing.com (27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4625" y="1849755"/>
            <a:ext cx="4763135" cy="4763135"/>
          </a:xfrm>
          <a:prstGeom prst="rect">
            <a:avLst/>
          </a:prstGeom>
        </p:spPr>
      </p:pic>
      <p:pic>
        <p:nvPicPr>
          <p:cNvPr id="6" name="Picture 5" descr="pngwing.com (28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7650" y="3757295"/>
            <a:ext cx="3786505" cy="378650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>
                <a:ln w="15875"/>
                <a:gradFill>
                  <a:gsLst>
                    <a:gs pos="0">
                      <a:schemeClr val="accent1">
                        <a:hueMod val="80000"/>
                      </a:schemeClr>
                    </a:gs>
                    <a:gs pos="100000">
                      <a:schemeClr val="accent1">
                        <a:alpha val="100000"/>
                      </a:schemeClr>
                    </a:gs>
                  </a:gsLst>
                  <a:lin ang="2700000" scaled="0"/>
                </a:gradFill>
                <a:effectLst/>
              </a:rPr>
              <a:t>Sorghum</a:t>
            </a:r>
            <a:endParaRPr>
              <a:ln w="15875"/>
              <a:gradFill>
                <a:gsLst>
                  <a:gs pos="0">
                    <a:schemeClr val="accent1">
                      <a:hueMod val="80000"/>
                    </a:schemeClr>
                  </a:gs>
                  <a:gs pos="100000">
                    <a:schemeClr val="accent1">
                      <a:alpha val="100000"/>
                    </a:schemeClr>
                  </a:gs>
                </a:gsLst>
                <a:lin ang="2700000" scaled="0"/>
              </a:gra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74750"/>
            <a:ext cx="8229600" cy="1403350"/>
          </a:xfrm>
        </p:spPr>
        <p:txBody>
          <a:bodyPr/>
          <a:lstStyle/>
          <a:p>
            <a:r>
              <a:t>Widely grown in Africa.</a:t>
            </a:r>
          </a:p>
          <a:p>
            <a:r>
              <a:t>Used for porridge and local meals.</a:t>
            </a:r>
          </a:p>
        </p:txBody>
      </p:sp>
      <p:pic>
        <p:nvPicPr>
          <p:cNvPr id="4" name="Picture 3" descr="Sorghum-Landscape-scaled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3740" y="2444750"/>
            <a:ext cx="3863340" cy="2576830"/>
          </a:xfrm>
          <a:prstGeom prst="rect">
            <a:avLst/>
          </a:prstGeom>
        </p:spPr>
      </p:pic>
      <p:pic>
        <p:nvPicPr>
          <p:cNvPr id="5" name="Picture 4" descr="sorghum-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7005" y="3909060"/>
            <a:ext cx="5391785" cy="308927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ngwing.com (30)"/>
          <p:cNvPicPr>
            <a:picLocks noChangeAspect="1"/>
          </p:cNvPicPr>
          <p:nvPr/>
        </p:nvPicPr>
        <p:blipFill>
          <a:blip r:embed="rId1">
            <a:alphaModFix amt="10000"/>
          </a:blip>
          <a:stretch>
            <a:fillRect/>
          </a:stretch>
        </p:blipFill>
        <p:spPr>
          <a:xfrm>
            <a:off x="223520" y="231775"/>
            <a:ext cx="8097520" cy="64871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n w="15875"/>
                <a:gradFill>
                  <a:gsLst>
                    <a:gs pos="0">
                      <a:schemeClr val="accent1">
                        <a:lumOff val="-19999"/>
                        <a:satOff val="20000"/>
                      </a:schemeClr>
                    </a:gs>
                    <a:gs pos="100000">
                      <a:schemeClr val="accent1">
                        <a:lumOff val="15000"/>
                        <a:satOff val="-14999"/>
                      </a:schemeClr>
                    </a:gs>
                  </a:gsLst>
                  <a:lin ang="0" scaled="0"/>
                </a:gradFill>
                <a:effectLst/>
              </a:rPr>
              <a:t>Common </a:t>
            </a:r>
            <a:r>
              <a:rPr dirty="0">
                <a:ln w="15875"/>
                <a:gradFill>
                  <a:gsLst>
                    <a:gs pos="0">
                      <a:schemeClr val="accent1">
                        <a:lumOff val="-19999"/>
                        <a:satOff val="20000"/>
                      </a:schemeClr>
                    </a:gs>
                    <a:gs pos="100000">
                      <a:schemeClr val="accent1">
                        <a:lumOff val="15000"/>
                        <a:satOff val="-14999"/>
                      </a:schemeClr>
                    </a:gs>
                  </a:gsLst>
                  <a:lin ang="0" scaled="0"/>
                </a:gradFill>
                <a:effectLst/>
              </a:rPr>
              <a:t>Staple Foods of Nigeria</a:t>
            </a:r>
            <a:endParaRPr dirty="0">
              <a:ln w="15875"/>
              <a:gradFill>
                <a:gsLst>
                  <a:gs pos="0">
                    <a:schemeClr val="accent1">
                      <a:lumOff val="-19999"/>
                      <a:satOff val="20000"/>
                    </a:schemeClr>
                  </a:gs>
                  <a:gs pos="100000">
                    <a:schemeClr val="accent1">
                      <a:lumOff val="15000"/>
                      <a:satOff val="-14999"/>
                    </a:schemeClr>
                  </a:gs>
                </a:gsLst>
                <a:lin ang="0" scaled="0"/>
              </a:gra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74750"/>
            <a:ext cx="8229600" cy="1671955"/>
          </a:xfrm>
        </p:spPr>
        <p:txBody>
          <a:bodyPr/>
          <a:lstStyle/>
          <a:p>
            <a:r>
              <a:rPr dirty="0"/>
              <a:t>Rice • Cassava • Yam • Maize • Sorghum</a:t>
            </a:r>
            <a:endParaRPr dirty="0"/>
          </a:p>
          <a:p>
            <a:r>
              <a:rPr dirty="0"/>
              <a:t>These foods reflect Nigeria’s climate and culture.</a:t>
            </a:r>
            <a:endParaRPr dirty="0"/>
          </a:p>
        </p:txBody>
      </p:sp>
      <p:pic>
        <p:nvPicPr>
          <p:cNvPr id="5" name="Picture 4" descr="brlp7gk_uncooked-rice-or-rice-grains_625x300_18_August_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3645" y="2777490"/>
            <a:ext cx="2758440" cy="2037080"/>
          </a:xfrm>
          <a:prstGeom prst="rect">
            <a:avLst/>
          </a:prstGeom>
        </p:spPr>
      </p:pic>
      <p:pic>
        <p:nvPicPr>
          <p:cNvPr id="6" name="Picture 5" descr="pngwing.com (19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0945" y="2397760"/>
            <a:ext cx="2710180" cy="2703195"/>
          </a:xfrm>
          <a:prstGeom prst="rect">
            <a:avLst/>
          </a:prstGeom>
        </p:spPr>
      </p:pic>
      <p:pic>
        <p:nvPicPr>
          <p:cNvPr id="7" name="Picture 6" descr="pngwing.com (31)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4759960"/>
            <a:ext cx="2776220" cy="2221230"/>
          </a:xfrm>
          <a:prstGeom prst="rect">
            <a:avLst/>
          </a:prstGeom>
        </p:spPr>
      </p:pic>
      <p:pic>
        <p:nvPicPr>
          <p:cNvPr id="8" name="Picture 7" descr="sorghum-0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8655" y="5027295"/>
            <a:ext cx="3307715" cy="189547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ngwing.com (33)"/>
          <p:cNvPicPr>
            <a:picLocks noChangeAspect="1"/>
          </p:cNvPicPr>
          <p:nvPr/>
        </p:nvPicPr>
        <p:blipFill>
          <a:blip r:embed="rId1">
            <a:alphaModFix amt="10000"/>
          </a:blip>
          <a:stretch>
            <a:fillRect/>
          </a:stretch>
        </p:blipFill>
        <p:spPr>
          <a:xfrm>
            <a:off x="2251710" y="-1130300"/>
            <a:ext cx="5418455" cy="96329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n w="15875"/>
                <a:gradFill>
                  <a:gsLst>
                    <a:gs pos="0">
                      <a:schemeClr val="accent1">
                        <a:lumOff val="-19999"/>
                        <a:satOff val="20000"/>
                      </a:schemeClr>
                    </a:gs>
                    <a:gs pos="100000">
                      <a:schemeClr val="accent1">
                        <a:lumOff val="15000"/>
                        <a:satOff val="-14999"/>
                      </a:schemeClr>
                    </a:gs>
                  </a:gsLst>
                  <a:lin ang="0" scaled="0"/>
                </a:gradFill>
                <a:effectLst/>
              </a:rPr>
              <a:t>Common </a:t>
            </a:r>
            <a:r>
              <a:rPr dirty="0">
                <a:ln w="15875"/>
                <a:gradFill>
                  <a:gsLst>
                    <a:gs pos="0">
                      <a:schemeClr val="accent1">
                        <a:lumOff val="-19999"/>
                        <a:satOff val="20000"/>
                      </a:schemeClr>
                    </a:gs>
                    <a:gs pos="100000">
                      <a:schemeClr val="accent1">
                        <a:lumOff val="15000"/>
                        <a:satOff val="-14999"/>
                      </a:schemeClr>
                    </a:gs>
                  </a:gsLst>
                  <a:lin ang="0" scaled="0"/>
                </a:gradFill>
                <a:effectLst/>
              </a:rPr>
              <a:t>Staple Foods of India</a:t>
            </a:r>
            <a:endParaRPr dirty="0">
              <a:ln w="15875"/>
              <a:gradFill>
                <a:gsLst>
                  <a:gs pos="0">
                    <a:schemeClr val="accent1">
                      <a:lumOff val="-19999"/>
                      <a:satOff val="20000"/>
                    </a:schemeClr>
                  </a:gs>
                  <a:gs pos="100000">
                    <a:schemeClr val="accent1">
                      <a:lumOff val="15000"/>
                      <a:satOff val="-14999"/>
                    </a:schemeClr>
                  </a:gs>
                </a:gsLst>
                <a:lin ang="0" scaled="0"/>
              </a:gra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74750"/>
            <a:ext cx="8229600" cy="1625600"/>
          </a:xfrm>
        </p:spPr>
        <p:txBody>
          <a:bodyPr/>
          <a:lstStyle/>
          <a:p>
            <a:r>
              <a:rPr dirty="0"/>
              <a:t>Rice • Wheat • Millet • Lentils • Maize</a:t>
            </a:r>
            <a:endParaRPr dirty="0"/>
          </a:p>
          <a:p>
            <a:r>
              <a:rPr dirty="0"/>
              <a:t>Staples vary across regions due to climate and tradition.</a:t>
            </a:r>
            <a:endParaRPr dirty="0"/>
          </a:p>
        </p:txBody>
      </p:sp>
      <p:pic>
        <p:nvPicPr>
          <p:cNvPr id="5" name="Picture 4" descr="brlp7gk_uncooked-rice-or-rice-grains_625x300_18_August_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255" y="2971800"/>
            <a:ext cx="2611120" cy="1928495"/>
          </a:xfrm>
          <a:prstGeom prst="rect">
            <a:avLst/>
          </a:prstGeom>
        </p:spPr>
      </p:pic>
      <p:pic>
        <p:nvPicPr>
          <p:cNvPr id="7" name="Picture 6" descr="pngwing.com (31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3510" y="4799965"/>
            <a:ext cx="2776220" cy="2221230"/>
          </a:xfrm>
          <a:prstGeom prst="rect">
            <a:avLst/>
          </a:prstGeom>
        </p:spPr>
      </p:pic>
      <p:pic>
        <p:nvPicPr>
          <p:cNvPr id="6" name="Picture 5" descr="pngwing.com (28)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0280" y="4370705"/>
            <a:ext cx="3079750" cy="3079750"/>
          </a:xfrm>
          <a:prstGeom prst="rect">
            <a:avLst/>
          </a:prstGeom>
        </p:spPr>
      </p:pic>
      <p:pic>
        <p:nvPicPr>
          <p:cNvPr id="8" name="Picture 7" descr="pngwing.com (25)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54805" y="2701925"/>
            <a:ext cx="3997960" cy="219837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>
                <a:ln w="15875"/>
                <a:gradFill>
                  <a:gsLst>
                    <a:gs pos="0">
                      <a:schemeClr val="accent1">
                        <a:lumOff val="-19999"/>
                        <a:satOff val="20000"/>
                      </a:schemeClr>
                    </a:gs>
                    <a:gs pos="100000">
                      <a:schemeClr val="accent1">
                        <a:lumOff val="15000"/>
                        <a:satOff val="-14999"/>
                      </a:schemeClr>
                    </a:gs>
                  </a:gsLst>
                  <a:lin ang="0" scaled="0"/>
                </a:gradFill>
                <a:effectLst/>
              </a:rPr>
              <a:t>Conclusion</a:t>
            </a:r>
            <a:endParaRPr>
              <a:ln w="15875"/>
              <a:gradFill>
                <a:gsLst>
                  <a:gs pos="0">
                    <a:schemeClr val="accent1">
                      <a:lumOff val="-19999"/>
                      <a:satOff val="20000"/>
                    </a:schemeClr>
                  </a:gs>
                  <a:gs pos="100000">
                    <a:schemeClr val="accent1">
                      <a:lumOff val="15000"/>
                      <a:satOff val="-14999"/>
                    </a:schemeClr>
                  </a:gs>
                </a:gsLst>
                <a:lin ang="0" scaled="0"/>
              </a:gra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74750"/>
            <a:ext cx="8229600" cy="2482215"/>
          </a:xfrm>
        </p:spPr>
        <p:txBody>
          <a:bodyPr/>
          <a:lstStyle/>
          <a:p>
            <a:r>
              <a:t>World Food Day reminds us that food connects humanity.</a:t>
            </a:r>
          </a:p>
          <a:p>
            <a:r>
              <a:t>Bread Across Borders celebrates unity through global staple foods.</a:t>
            </a:r>
          </a:p>
        </p:txBody>
      </p:sp>
      <p:pic>
        <p:nvPicPr>
          <p:cNvPr id="4" name="Picture 3" descr="pexels-picha-62105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97660" y="3363595"/>
            <a:ext cx="4883150" cy="32600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lue Waves">
  <a:themeElements>
    <a:clrScheme name="Blue Wave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66CC"/>
      </a:accent1>
      <a:accent2>
        <a:srgbClr val="3399FF"/>
      </a:accent2>
      <a:accent3>
        <a:srgbClr val="FFFFFF"/>
      </a:accent3>
      <a:accent4>
        <a:srgbClr val="000000"/>
      </a:accent4>
      <a:accent5>
        <a:srgbClr val="AAB8E2"/>
      </a:accent5>
      <a:accent6>
        <a:srgbClr val="2D8AE7"/>
      </a:accent6>
      <a:hlink>
        <a:srgbClr val="CC3300"/>
      </a:hlink>
      <a:folHlink>
        <a:srgbClr val="996600"/>
      </a:folHlink>
    </a:clrScheme>
    <a:fontScheme name="Blue Waves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Blue Wav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66CC"/>
        </a:accent1>
        <a:accent2>
          <a:srgbClr val="3399FF"/>
        </a:accent2>
        <a:accent3>
          <a:srgbClr val="FFFFFF"/>
        </a:accent3>
        <a:accent4>
          <a:srgbClr val="000000"/>
        </a:accent4>
        <a:accent5>
          <a:srgbClr val="AAB8E2"/>
        </a:accent5>
        <a:accent6>
          <a:srgbClr val="2D8AE7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1791</Words>
  <Application>WPS Presentation</Application>
  <PresentationFormat>On-screen Show (4:3)</PresentationFormat>
  <Paragraphs>101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5" baseType="lpstr">
      <vt:lpstr>Arial</vt:lpstr>
      <vt:lpstr>SimSun</vt:lpstr>
      <vt:lpstr>Wingdings</vt:lpstr>
      <vt:lpstr>Arial</vt:lpstr>
      <vt:lpstr>Calibri</vt:lpstr>
      <vt:lpstr>Microsoft YaHei</vt:lpstr>
      <vt:lpstr>Arial Unicode MS</vt:lpstr>
      <vt:lpstr>Blue Waves</vt:lpstr>
      <vt:lpstr>World Food Day Celebration 🌍🍞</vt:lpstr>
      <vt:lpstr>Introduction</vt:lpstr>
      <vt:lpstr>About World Food Day</vt:lpstr>
      <vt:lpstr>Staples of the World</vt:lpstr>
      <vt:lpstr>Rice</vt:lpstr>
      <vt:lpstr>Maize (Corn)</vt:lpstr>
      <vt:lpstr>Wheat</vt:lpstr>
      <vt:lpstr>Potatoes</vt:lpstr>
      <vt:lpstr>Plantains</vt:lpstr>
      <vt:lpstr>Cassava</vt:lpstr>
      <vt:lpstr>Barley</vt:lpstr>
      <vt:lpstr>Millet</vt:lpstr>
      <vt:lpstr>Legumes</vt:lpstr>
      <vt:lpstr>Sorghum</vt:lpstr>
      <vt:lpstr>Common Staple Foods of Nigeria</vt:lpstr>
      <vt:lpstr>Common Staple Foods of India</vt:lpstr>
      <vt:lpstr>Conclusion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:description>generated using python-pptx</dc:description>
  <cp:lastModifiedBy>PRESTON MEDIA</cp:lastModifiedBy>
  <cp:revision>12</cp:revision>
  <dcterms:created xsi:type="dcterms:W3CDTF">2013-01-27T09:14:00Z</dcterms:created>
  <dcterms:modified xsi:type="dcterms:W3CDTF">2026-02-09T12:01:27Z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3EB3A103A28F447C8F2F1EB1C0DFE854_13</vt:lpwstr>
  </property>
  <property fmtid="{D5CDD505-2E9C-101B-9397-08002B2CF9AE}" pid="3" name="KSOProductBuildVer">
    <vt:lpwstr>1033-12.9.0.21549</vt:lpwstr>
  </property>
</Properties>
</file>